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60" r:id="rId2"/>
    <p:sldId id="256" r:id="rId3"/>
    <p:sldId id="261" r:id="rId4"/>
    <p:sldId id="2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2318" autoAdjust="0"/>
    <p:restoredTop sz="95897"/>
  </p:normalViewPr>
  <p:slideViewPr>
    <p:cSldViewPr snapToGrid="0" snapToObjects="1">
      <p:cViewPr>
        <p:scale>
          <a:sx n="50" d="100"/>
          <a:sy n="50" d="100"/>
        </p:scale>
        <p:origin x="620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CFF520-C3F3-4585-B73D-7C966984D5CA}" type="datetimeFigureOut">
              <a:rPr lang="en-GB" smtClean="0"/>
              <a:t>21/04/2023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D9F5-43C3-4D9B-9946-BF267C0396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91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0014B-565E-4A43-B54D-225779155E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BD39C6-4A20-244E-9C9C-DFF6DA8BC1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227B2-5394-794D-B45B-EF2F19652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15335-89D2-AF4F-9183-406480608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1F017-5099-7348-8BAC-4011E2131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172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44834-8974-F843-B3E6-00714AFDE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33034-3757-C544-8332-A1A4C2FB22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3B9D91-0B5B-C747-BA4D-B391AA70E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8B996-5622-F44A-AB9A-216013460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7AD461-8099-AB41-9961-6A731EFC8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211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A319B-DD59-3249-B3A8-E4A5A469A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EC6D58-BF03-6E4E-A941-30500D821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AC71B-2E44-1A4D-AEB5-4DA06EB49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A488D-93EC-F44D-A4C3-C6302B9CF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ABE7F9-3D0E-ED43-87BA-EDA8BF8DD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660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E15E3-2185-AD49-917F-13FEF58E7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F18F7-F48C-1A48-8A8D-C63E47EADD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032599-44C2-6047-9520-C974D9DC01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0E0842-EDF3-7740-A71E-8F463E979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5A226A-369F-4545-9941-D4F47700D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B3784-44B0-A340-9D9D-6847294AF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047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0F7B-CC0C-EC44-8954-D2B15E104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CA8229-F834-E14D-AA1D-9A42439905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8AF8DF-ECB0-6B4E-8D96-D103F3970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C9D94D-0271-0145-BF85-F484F252A8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17B19C-91D9-064F-9C57-BC51198443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90EEBC-54B3-3142-A2DA-E1637E70D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32B9C1-1F44-B442-8D10-8D8F948B1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73F4AE-C382-7348-B681-FFAF7C780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741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7B180-BE87-9D44-AB8E-FDE67CD80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A7EF31-10B7-E04A-B1EB-DBC37821F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E5A0B7-5962-D149-B220-B331DD983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51909A-2701-4649-AF55-5CAF595F3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94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5BCC58-4FAD-8D49-B866-A56FE3EB5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E10DE2-7CFA-454D-8C58-56FA3CF31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FBD501-319F-864E-A72C-D281DFE14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20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C9490-D034-D141-B313-C71A3CFF7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053EF-0D11-1A43-A409-956955EFF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54AEF8-5DFF-8C42-ADC7-CB264B5DC4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7D5810-D532-C64C-9759-E02C9394E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6896A8-6C22-6D43-B56E-7EB8A9230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EF3C27-559A-B84D-AAA2-5DD1E4772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59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CCD2E-49A2-984D-8413-FADE759FB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E2A621-C977-6749-9D77-9BF1D68A0F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30E38-AEAF-444D-873F-2DFCEE51F0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3EE1D5-98FB-3B42-A57F-28284207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BD887-8538-1042-B624-AE212D10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E71079-06ED-B147-86BD-8A21BDF8C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804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48C8B-7686-E047-857C-E9B41D315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7E1548-3563-164D-B037-BDAA49F6A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AE7EB-E58F-6640-8AF9-7E23D460B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5458C-3BB8-B84E-A568-73CC75EF6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31795-AE03-0B44-9517-D7FC5CD4F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021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34E13B-6D83-DB40-80A7-BBEE65E8AF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7C35A-8BDD-7D48-AB19-C94F94A1DC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D397D-AFF9-3345-BE39-7E9437D92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9C4F9-6588-E74E-B035-B6347D44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E0DAF-92BE-FA4A-9A58-EFBA30249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306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07BF9F-1FA7-134A-81D8-97D99AF2C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E0AD63-9695-A84E-AB68-68B847CEE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4D298-0FF2-504B-A929-6FB5DEF2B4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6B13B-7B51-D647-89CB-77D096C4EC14}" type="datetimeFigureOut">
              <a:rPr lang="en-US" smtClean="0"/>
              <a:t>4/21/2023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D10C0-9582-C245-99A2-1F776C6A02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8DFCE-4941-FF42-BB9A-7D162F1405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3C29C-B353-F048-91A2-B7EA9137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939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9B4C4DB-1C77-4760-BBD0-78C456645DCF}"/>
              </a:ext>
            </a:extLst>
          </p:cNvPr>
          <p:cNvSpPr/>
          <p:nvPr/>
        </p:nvSpPr>
        <p:spPr>
          <a:xfrm>
            <a:off x="1761892" y="1297934"/>
            <a:ext cx="8898673" cy="4247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rgbClr val="FF0000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Sialens</a:t>
            </a:r>
            <a:r>
              <a:rPr lang="en-US" sz="5400" b="0" cap="none" spc="0" dirty="0">
                <a:ln w="0"/>
                <a:solidFill>
                  <a:srgbClr val="FF0000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</a:t>
            </a:r>
            <a:r>
              <a:rPr lang="en-US" sz="5400" b="0" cap="none" spc="0" dirty="0" err="1">
                <a:ln w="0"/>
                <a:solidFill>
                  <a:srgbClr val="FF0000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Wythnosol</a:t>
            </a:r>
            <a:r>
              <a:rPr lang="en-US" sz="5400" b="0" cap="none" spc="0" dirty="0">
                <a:ln w="0"/>
                <a:solidFill>
                  <a:srgbClr val="FF0000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</a:t>
            </a:r>
            <a:r>
              <a:rPr lang="en-US" sz="5400" b="0" cap="none" spc="0" dirty="0" err="1">
                <a:ln w="0"/>
                <a:solidFill>
                  <a:srgbClr val="FF0000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Cymraeg</a:t>
            </a:r>
            <a:endParaRPr lang="en-US" sz="5400" b="0" cap="none" spc="0" dirty="0">
              <a:ln w="0"/>
              <a:solidFill>
                <a:srgbClr val="FF0000"/>
              </a:solidFill>
              <a:latin typeface="Kristen ITC" panose="03050502040202030202" pitchFamily="66" charset="77"/>
              <a:cs typeface="Adobe Arabic" panose="02040503050201020203" pitchFamily="18" charset="-78"/>
            </a:endParaRPr>
          </a:p>
          <a:p>
            <a:pPr algn="ctr"/>
            <a:r>
              <a:rPr lang="en-US" sz="5400" b="0" cap="none" spc="0" dirty="0">
                <a:ln w="0"/>
                <a:solidFill>
                  <a:srgbClr val="00B050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Weekly Welsh Challenge</a:t>
            </a:r>
          </a:p>
          <a:p>
            <a:pPr algn="ctr"/>
            <a:endParaRPr lang="en-US" sz="5400" dirty="0">
              <a:ln w="0"/>
              <a:solidFill>
                <a:srgbClr val="00B050"/>
              </a:solidFill>
              <a:latin typeface="Kristen ITC" panose="03050502040202030202" pitchFamily="66" charset="77"/>
              <a:cs typeface="Adobe Arabic" panose="02040503050201020203" pitchFamily="18" charset="-78"/>
            </a:endParaRPr>
          </a:p>
          <a:p>
            <a:pPr algn="ctr"/>
            <a:r>
              <a:rPr lang="en-US" sz="5400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Wythnos</a:t>
            </a:r>
            <a:r>
              <a:rPr lang="en-US" sz="54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1</a:t>
            </a:r>
          </a:p>
        </p:txBody>
      </p:sp>
      <p:sp>
        <p:nvSpPr>
          <p:cNvPr id="7" name="AutoShape 6" descr="Wales - Wikipedia">
            <a:extLst>
              <a:ext uri="{FF2B5EF4-FFF2-40B4-BE49-F238E27FC236}">
                <a16:creationId xmlns:a16="http://schemas.microsoft.com/office/drawing/2014/main" id="{B7DC9940-6701-48A7-8FC1-FE2ECCC7BC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4" descr="Wales - Wikipedia">
            <a:extLst>
              <a:ext uri="{FF2B5EF4-FFF2-40B4-BE49-F238E27FC236}">
                <a16:creationId xmlns:a16="http://schemas.microsoft.com/office/drawing/2014/main" id="{08C0C31D-90F2-4734-904A-C7D2620F191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4112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18BC4D7E-828F-402A-92D3-FAABDFBA8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BEF7E679-32D0-4FF5-90A1-6C4C0CCA5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826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9610365B-7FA4-4B9E-BD51-93BFC006F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652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212D7857-0FA1-4CAB-968B-48EF9AC5D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478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1DF4C1F3-ACDB-4361-9648-785A84FBE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304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9C2DEE4C-87B4-4CA2-B399-5EB1BE8D6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130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BD130CC9-0A0E-4AC0-AA65-A67EC2D51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46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5D4B87A2-1DC9-4164-9E73-5E79CC168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763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34C9FEF5-4C40-4A8A-BA99-B623647D9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570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17D022A2-806A-4FD2-80B6-033F9214F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CE8E9374-632A-472F-81EA-6D9409AB9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D5C66735-EB06-4621-BF40-1B53B3109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826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267873D4-66A3-473C-B071-DC9BA0BF4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652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What being a Welsh speaker taught me about feminism - The F-Word">
            <a:extLst>
              <a:ext uri="{FF2B5EF4-FFF2-40B4-BE49-F238E27FC236}">
                <a16:creationId xmlns:a16="http://schemas.microsoft.com/office/drawing/2014/main" id="{EB74C892-66D2-44C2-A3F3-480712232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478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FA499C21-D252-4604-8AB7-5FC9BF51A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304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9D79809D-2560-473C-B16F-CDBE198B8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130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DA4B7734-5265-4AC2-B5F7-90EFC95AF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46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A8009124-6879-413F-BFAE-F043FFECC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763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1D66EE11-608B-4A74-9C24-39A9DAEC6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570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F994BB6E-1E3F-4691-AAFD-E2645028D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62078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9BBE299C-BC3A-4592-B08F-DEEA4CDE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857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17416C62-4976-4702-A13A-45AD2A680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008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48431D38-3258-47F8-83C1-3D1DA59F5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5122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88566516-1421-4385-B67C-123E34E9A5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5687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ADAF7C76-5FB1-46E0-A007-6C1DC8D10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9528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664E1BAC-4947-4E2C-B28B-C51BAF2B8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7920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1FD87BD7-D812-4E3F-88BA-46600701C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895462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786F6D5E-0B8D-4BE7-AA3C-BD7BFE06E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1736967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89C5F090-24CF-4450-93E2-033A15C4A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2572009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D27BE53A-D966-4272-A0D9-814B75CE5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3482574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896A24F6-A25F-46FE-B7DB-1215E757B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4346415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6" descr="What being a Welsh speaker taught me about feminism - The F-Word">
            <a:extLst>
              <a:ext uri="{FF2B5EF4-FFF2-40B4-BE49-F238E27FC236}">
                <a16:creationId xmlns:a16="http://schemas.microsoft.com/office/drawing/2014/main" id="{BA0B5424-96C5-4F0E-9E7D-288E23A50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358" y="5254807"/>
            <a:ext cx="1083642" cy="65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426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0EEA831-CB3A-3742-B163-1A92607B90AD}"/>
              </a:ext>
            </a:extLst>
          </p:cNvPr>
          <p:cNvSpPr/>
          <p:nvPr/>
        </p:nvSpPr>
        <p:spPr>
          <a:xfrm>
            <a:off x="1486268" y="178845"/>
            <a:ext cx="8508748" cy="1446550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Dot"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err="1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Cân</a:t>
            </a:r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</a:t>
            </a:r>
            <a:r>
              <a:rPr lang="en-US" sz="4400" b="0" cap="none" spc="0" dirty="0" err="1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yr</a:t>
            </a:r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</a:t>
            </a:r>
            <a:r>
              <a:rPr lang="en-US" sz="4400" b="0" cap="none" spc="0" dirty="0" err="1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Wythnos</a:t>
            </a:r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 </a:t>
            </a:r>
          </a:p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Song of the week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C05945-CFAB-4469-AA4B-9C9E36FF8759}"/>
              </a:ext>
            </a:extLst>
          </p:cNvPr>
          <p:cNvSpPr txBox="1"/>
          <p:nvPr/>
        </p:nvSpPr>
        <p:spPr>
          <a:xfrm>
            <a:off x="9011056" y="2160723"/>
            <a:ext cx="301574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Scan the QR code to learn more about </a:t>
            </a:r>
            <a:r>
              <a:rPr lang="en-GB" dirty="0" err="1"/>
              <a:t>Tesni</a:t>
            </a:r>
            <a:r>
              <a:rPr lang="en-GB" dirty="0"/>
              <a:t> Hughes/ </a:t>
            </a:r>
            <a:r>
              <a:rPr lang="en-GB" dirty="0" err="1">
                <a:solidFill>
                  <a:srgbClr val="FF0000"/>
                </a:solidFill>
              </a:rPr>
              <a:t>Sganiwch</a:t>
            </a:r>
            <a:r>
              <a:rPr lang="en-GB" dirty="0">
                <a:solidFill>
                  <a:srgbClr val="FF0000"/>
                </a:solidFill>
              </a:rPr>
              <a:t> y cod QR </a:t>
            </a:r>
            <a:r>
              <a:rPr lang="en-GB" dirty="0" err="1">
                <a:solidFill>
                  <a:srgbClr val="FF0000"/>
                </a:solidFill>
              </a:rPr>
              <a:t>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ddysgu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mwy</a:t>
            </a:r>
            <a:r>
              <a:rPr lang="en-GB" dirty="0">
                <a:solidFill>
                  <a:srgbClr val="FF0000"/>
                </a:solidFill>
              </a:rPr>
              <a:t> am </a:t>
            </a:r>
            <a:r>
              <a:rPr lang="en-GB" dirty="0" err="1">
                <a:solidFill>
                  <a:srgbClr val="FF0000"/>
                </a:solidFill>
              </a:rPr>
              <a:t>Tesni</a:t>
            </a:r>
            <a:r>
              <a:rPr lang="en-GB" dirty="0">
                <a:solidFill>
                  <a:srgbClr val="FF0000"/>
                </a:solidFill>
              </a:rPr>
              <a:t> Hughes.</a:t>
            </a:r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9E0EBC24-0E72-4236-9A50-FD5CCD1BDD55}"/>
              </a:ext>
            </a:extLst>
          </p:cNvPr>
          <p:cNvSpPr/>
          <p:nvPr/>
        </p:nvSpPr>
        <p:spPr>
          <a:xfrm>
            <a:off x="10262546" y="3458903"/>
            <a:ext cx="521766" cy="6684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065516E-09FD-48C1-AA7D-B56A6A867C71}"/>
              </a:ext>
            </a:extLst>
          </p:cNvPr>
          <p:cNvSpPr/>
          <p:nvPr/>
        </p:nvSpPr>
        <p:spPr>
          <a:xfrm>
            <a:off x="2650276" y="1663872"/>
            <a:ext cx="63607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err="1">
                <a:solidFill>
                  <a:srgbClr val="0F0F0F"/>
                </a:solidFill>
                <a:latin typeface="YouTube Sans"/>
              </a:rPr>
              <a:t>Tesni</a:t>
            </a:r>
            <a:r>
              <a:rPr lang="en-GB" sz="4400" b="1" dirty="0">
                <a:solidFill>
                  <a:srgbClr val="0F0F0F"/>
                </a:solidFill>
                <a:latin typeface="YouTube Sans"/>
              </a:rPr>
              <a:t> Hughes - </a:t>
            </a:r>
            <a:r>
              <a:rPr lang="en-GB" sz="4400" b="1" dirty="0" err="1">
                <a:solidFill>
                  <a:srgbClr val="0F0F0F"/>
                </a:solidFill>
                <a:latin typeface="YouTube Sans"/>
              </a:rPr>
              <a:t>Cwestiynau</a:t>
            </a:r>
            <a:endParaRPr lang="en-GB" sz="4400" b="1" dirty="0">
              <a:solidFill>
                <a:srgbClr val="0F0F0F"/>
              </a:solidFill>
              <a:latin typeface="YouTube San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2E274DA-72C4-44DD-9604-8033A10F150C}"/>
              </a:ext>
            </a:extLst>
          </p:cNvPr>
          <p:cNvSpPr/>
          <p:nvPr/>
        </p:nvSpPr>
        <p:spPr>
          <a:xfrm>
            <a:off x="857033" y="6155935"/>
            <a:ext cx="10363606" cy="5232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dirty="0"/>
              <a:t>https://www.youtube.com/watch?v=U5xmaJHdGVI&amp;ab_channel=Lwp</a:t>
            </a:r>
          </a:p>
        </p:txBody>
      </p:sp>
      <p:pic>
        <p:nvPicPr>
          <p:cNvPr id="2" name="Picture 2" descr="Tesni Hughes - Cwestiynau | CURADUR - YouTube">
            <a:extLst>
              <a:ext uri="{FF2B5EF4-FFF2-40B4-BE49-F238E27FC236}">
                <a16:creationId xmlns:a16="http://schemas.microsoft.com/office/drawing/2014/main" id="{C60BDAFE-79B4-48DF-8853-A2048BB98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714" y="2685962"/>
            <a:ext cx="5359400" cy="301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9C2BAF-94F0-4EE9-94F7-C677A69E4F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250" t="39166" r="7968" b="16876"/>
          <a:stretch/>
        </p:blipFill>
        <p:spPr>
          <a:xfrm>
            <a:off x="9567425" y="4193293"/>
            <a:ext cx="1903003" cy="182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545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BB387F-BF98-495F-AE54-B4CD92742D8F}"/>
              </a:ext>
            </a:extLst>
          </p:cNvPr>
          <p:cNvSpPr/>
          <p:nvPr/>
        </p:nvSpPr>
        <p:spPr>
          <a:xfrm>
            <a:off x="3396382" y="93080"/>
            <a:ext cx="5399234" cy="1446550"/>
          </a:xfrm>
          <a:prstGeom prst="rect">
            <a:avLst/>
          </a:prstGeom>
          <a:noFill/>
          <a:ln w="57150">
            <a:solidFill>
              <a:srgbClr val="00B050"/>
            </a:solidFill>
            <a:prstDash val="dashDot"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dirty="0" err="1">
                <a:latin typeface="Kristen ITC" panose="03050502040202030202" pitchFamily="66" charset="77"/>
              </a:rPr>
              <a:t>Termau</a:t>
            </a:r>
            <a:r>
              <a:rPr lang="en-GB" sz="4400" dirty="0">
                <a:latin typeface="Kristen ITC" panose="03050502040202030202" pitchFamily="66" charset="77"/>
              </a:rPr>
              <a:t> </a:t>
            </a:r>
            <a:r>
              <a:rPr lang="en-GB" sz="4400" dirty="0" err="1">
                <a:latin typeface="Kristen ITC" panose="03050502040202030202" pitchFamily="66" charset="77"/>
              </a:rPr>
              <a:t>yr</a:t>
            </a:r>
            <a:r>
              <a:rPr lang="en-GB" sz="4400" dirty="0">
                <a:latin typeface="Kristen ITC" panose="03050502040202030202" pitchFamily="66" charset="77"/>
              </a:rPr>
              <a:t> </a:t>
            </a:r>
            <a:r>
              <a:rPr lang="en-GB" sz="4400" dirty="0" err="1">
                <a:latin typeface="Kristen ITC" panose="03050502040202030202" pitchFamily="66" charset="77"/>
              </a:rPr>
              <a:t>wythnos</a:t>
            </a:r>
            <a:endParaRPr lang="en-GB" sz="4400" dirty="0">
              <a:latin typeface="Kristen ITC" panose="03050502040202030202" pitchFamily="66" charset="77"/>
            </a:endParaRPr>
          </a:p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Terms of the week</a:t>
            </a:r>
          </a:p>
        </p:txBody>
      </p:sp>
      <p:pic>
        <p:nvPicPr>
          <p:cNvPr id="9" name="Picture 2" descr="Clip Art Vector Transparent Library - Two People Having A Conversation  Clipart , Free Transparent Clipart - ClipartKey">
            <a:extLst>
              <a:ext uri="{FF2B5EF4-FFF2-40B4-BE49-F238E27FC236}">
                <a16:creationId xmlns:a16="http://schemas.microsoft.com/office/drawing/2014/main" id="{62881393-133D-44B3-A120-1A8ECBCD0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524" y="2962359"/>
            <a:ext cx="4320104" cy="260166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ED0595-A872-4650-B482-F7F26832B3EA}"/>
              </a:ext>
            </a:extLst>
          </p:cNvPr>
          <p:cNvSpPr/>
          <p:nvPr/>
        </p:nvSpPr>
        <p:spPr>
          <a:xfrm>
            <a:off x="2086502" y="6241700"/>
            <a:ext cx="8231742" cy="523220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Dot"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Kristen ITC" panose="03050502040202030202" pitchFamily="66" charset="77"/>
                <a:cs typeface="Adobe Arabic" panose="02040503050201020203" pitchFamily="18" charset="-78"/>
              </a:rPr>
              <a:t>Can you make a list of numbers from 20 to 30?</a:t>
            </a:r>
            <a:endParaRPr lang="en-US" sz="2800" b="0" cap="none" spc="0" dirty="0">
              <a:ln w="0"/>
              <a:solidFill>
                <a:schemeClr val="tx1"/>
              </a:solidFill>
              <a:latin typeface="Kristen ITC" panose="03050502040202030202" pitchFamily="66" charset="77"/>
              <a:cs typeface="Adobe Arabic" panose="02040503050201020203" pitchFamily="18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DEBCA9C-56D4-4FF0-B25E-C0595E51D52E}"/>
              </a:ext>
            </a:extLst>
          </p:cNvPr>
          <p:cNvSpPr/>
          <p:nvPr/>
        </p:nvSpPr>
        <p:spPr>
          <a:xfrm>
            <a:off x="4124687" y="1687293"/>
            <a:ext cx="46709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Practise your numbers in </a:t>
            </a:r>
            <a:r>
              <a:rPr lang="en-GB" sz="2400" b="1" dirty="0" err="1"/>
              <a:t>Cymraeg</a:t>
            </a:r>
            <a:r>
              <a:rPr lang="en-GB" sz="2400" b="1" dirty="0"/>
              <a:t>!</a:t>
            </a:r>
            <a:endParaRPr lang="en-GB" sz="2400" dirty="0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34650CA5-C03B-476E-9C2B-0FC8EF350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9901" y="21479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Group 2">
            <a:extLst>
              <a:ext uri="{FF2B5EF4-FFF2-40B4-BE49-F238E27FC236}">
                <a16:creationId xmlns:a16="http://schemas.microsoft.com/office/drawing/2014/main" id="{BD795BA7-96E2-4921-B0B7-F1ACF7FD89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430568"/>
              </p:ext>
            </p:extLst>
          </p:nvPr>
        </p:nvGraphicFramePr>
        <p:xfrm>
          <a:off x="696912" y="2225250"/>
          <a:ext cx="6542088" cy="3679200"/>
        </p:xfrm>
        <a:graphic>
          <a:graphicData uri="http://schemas.openxmlformats.org/drawingml/2006/table">
            <a:tbl>
              <a:tblPr/>
              <a:tblGrid>
                <a:gridCol w="16355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55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552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55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un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one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un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un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eleven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dau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two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un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dau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twelve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5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tri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three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un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tri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thirteen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pedwar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four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un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pedwar</a:t>
                      </a:r>
                      <a:endParaRPr kumimoji="0" lang="en-GB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fourteen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pump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five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un </a:t>
                      </a:r>
                      <a:r>
                        <a:rPr kumimoji="0" lang="en-GB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pump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fifteen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chwech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six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un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chwech</a:t>
                      </a:r>
                      <a:endParaRPr kumimoji="0" lang="en-GB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sixteen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saith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seven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un </a:t>
                      </a:r>
                      <a:r>
                        <a:rPr kumimoji="0" lang="en-GB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saith</a:t>
                      </a: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seventeen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wyth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eight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un </a:t>
                      </a:r>
                      <a:r>
                        <a:rPr kumimoji="0" lang="en-GB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</a:t>
                      </a:r>
                      <a:r>
                        <a:rPr kumimoji="0" lang="en-GB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wyth</a:t>
                      </a: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eighteen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naw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nine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un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naw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nineteen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13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deg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ten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dau</a:t>
                      </a: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FF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ddeg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0FF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  twenty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5191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10BF06A-8C5A-4B5A-AF98-C8B6A46CAFC5}"/>
              </a:ext>
            </a:extLst>
          </p:cNvPr>
          <p:cNvSpPr/>
          <p:nvPr/>
        </p:nvSpPr>
        <p:spPr>
          <a:xfrm>
            <a:off x="1556454" y="65418"/>
            <a:ext cx="8508748" cy="1446550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Dot"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err="1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Sialens</a:t>
            </a:r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</a:t>
            </a:r>
            <a:r>
              <a:rPr lang="en-US" sz="4400" b="0" cap="none" spc="0" dirty="0" err="1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yr</a:t>
            </a:r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</a:t>
            </a:r>
            <a:r>
              <a:rPr lang="en-US" sz="4400" b="0" cap="none" spc="0" dirty="0" err="1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Wythnos</a:t>
            </a:r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  </a:t>
            </a:r>
          </a:p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Kristen ITC" panose="03050502040202030202" pitchFamily="66" charset="77"/>
                <a:cs typeface="Adobe Arabic" panose="02040503050201020203" pitchFamily="18" charset="-78"/>
              </a:rPr>
              <a:t>Challenge of the week</a:t>
            </a:r>
          </a:p>
        </p:txBody>
      </p:sp>
      <p:graphicFrame>
        <p:nvGraphicFramePr>
          <p:cNvPr id="51" name="Group 2">
            <a:extLst>
              <a:ext uri="{FF2B5EF4-FFF2-40B4-BE49-F238E27FC236}">
                <a16:creationId xmlns:a16="http://schemas.microsoft.com/office/drawing/2014/main" id="{29018345-6982-4669-94C1-01B66C6655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9723"/>
              </p:ext>
            </p:extLst>
          </p:nvPr>
        </p:nvGraphicFramePr>
        <p:xfrm>
          <a:off x="338556" y="2542794"/>
          <a:ext cx="5757444" cy="4062996"/>
        </p:xfrm>
        <a:graphic>
          <a:graphicData uri="http://schemas.openxmlformats.org/drawingml/2006/table">
            <a:tbl>
              <a:tblPr/>
              <a:tblGrid>
                <a:gridCol w="885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20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7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2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20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989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71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1)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2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5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5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2)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10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1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1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3)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3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×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4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3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4)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20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÷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2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71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5)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2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3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71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6)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19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1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95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7)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4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×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5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71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8)</a:t>
                      </a:r>
                    </a:p>
                  </a:txBody>
                  <a:tcPr marL="90000" marR="90000" marT="46800" marB="4680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16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÷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4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=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_________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3" name="Picture 113" descr="c-101">
            <a:extLst>
              <a:ext uri="{FF2B5EF4-FFF2-40B4-BE49-F238E27FC236}">
                <a16:creationId xmlns:a16="http://schemas.microsoft.com/office/drawing/2014/main" id="{E84008FA-F62C-4702-80A3-6EFDCC032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129" y="4277871"/>
            <a:ext cx="11239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Rectangle 125">
            <a:extLst>
              <a:ext uri="{FF2B5EF4-FFF2-40B4-BE49-F238E27FC236}">
                <a16:creationId xmlns:a16="http://schemas.microsoft.com/office/drawing/2014/main" id="{228B0813-E36D-4144-8257-37C4DF0C6BD8}"/>
              </a:ext>
            </a:extLst>
          </p:cNvPr>
          <p:cNvSpPr>
            <a:spLocks noChangeArrowheads="1"/>
          </p:cNvSpPr>
          <p:nvPr/>
        </p:nvSpPr>
        <p:spPr bwMode="auto">
          <a:xfrm rot="21315785">
            <a:off x="7301819" y="3233809"/>
            <a:ext cx="1116013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un deg dau</a:t>
            </a:r>
          </a:p>
        </p:txBody>
      </p:sp>
      <p:sp>
        <p:nvSpPr>
          <p:cNvPr id="55" name="Rectangle 126">
            <a:extLst>
              <a:ext uri="{FF2B5EF4-FFF2-40B4-BE49-F238E27FC236}">
                <a16:creationId xmlns:a16="http://schemas.microsoft.com/office/drawing/2014/main" id="{9F4AC96F-D758-4329-A9E5-D4E2FE29252B}"/>
              </a:ext>
            </a:extLst>
          </p:cNvPr>
          <p:cNvSpPr>
            <a:spLocks noChangeArrowheads="1"/>
          </p:cNvSpPr>
          <p:nvPr/>
        </p:nvSpPr>
        <p:spPr bwMode="auto">
          <a:xfrm rot="450581">
            <a:off x="7528696" y="4757743"/>
            <a:ext cx="1116013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saith</a:t>
            </a:r>
          </a:p>
        </p:txBody>
      </p:sp>
      <p:sp>
        <p:nvSpPr>
          <p:cNvPr id="56" name="Rectangle 127">
            <a:extLst>
              <a:ext uri="{FF2B5EF4-FFF2-40B4-BE49-F238E27FC236}">
                <a16:creationId xmlns:a16="http://schemas.microsoft.com/office/drawing/2014/main" id="{C662877A-A350-4F7C-A1FD-8D8B5ABDD92E}"/>
              </a:ext>
            </a:extLst>
          </p:cNvPr>
          <p:cNvSpPr>
            <a:spLocks noChangeArrowheads="1"/>
          </p:cNvSpPr>
          <p:nvPr/>
        </p:nvSpPr>
        <p:spPr bwMode="auto">
          <a:xfrm rot="21315785">
            <a:off x="9644793" y="5962816"/>
            <a:ext cx="1257300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naw</a:t>
            </a:r>
          </a:p>
        </p:txBody>
      </p:sp>
      <p:sp>
        <p:nvSpPr>
          <p:cNvPr id="57" name="Rectangle 128">
            <a:extLst>
              <a:ext uri="{FF2B5EF4-FFF2-40B4-BE49-F238E27FC236}">
                <a16:creationId xmlns:a16="http://schemas.microsoft.com/office/drawing/2014/main" id="{1EA0E217-B1E4-4D7A-A126-1D008B5C327F}"/>
              </a:ext>
            </a:extLst>
          </p:cNvPr>
          <p:cNvSpPr>
            <a:spLocks noChangeArrowheads="1"/>
          </p:cNvSpPr>
          <p:nvPr/>
        </p:nvSpPr>
        <p:spPr bwMode="auto">
          <a:xfrm rot="21226758">
            <a:off x="9039600" y="4795907"/>
            <a:ext cx="1042987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deg</a:t>
            </a:r>
          </a:p>
        </p:txBody>
      </p:sp>
      <p:sp>
        <p:nvSpPr>
          <p:cNvPr id="58" name="Rectangle 129">
            <a:extLst>
              <a:ext uri="{FF2B5EF4-FFF2-40B4-BE49-F238E27FC236}">
                <a16:creationId xmlns:a16="http://schemas.microsoft.com/office/drawing/2014/main" id="{81B22A00-F8A7-41EB-B4A1-B173FF67872F}"/>
              </a:ext>
            </a:extLst>
          </p:cNvPr>
          <p:cNvSpPr>
            <a:spLocks noChangeArrowheads="1"/>
          </p:cNvSpPr>
          <p:nvPr/>
        </p:nvSpPr>
        <p:spPr bwMode="auto">
          <a:xfrm rot="359844">
            <a:off x="8677650" y="3865632"/>
            <a:ext cx="1152525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pump</a:t>
            </a:r>
          </a:p>
        </p:txBody>
      </p:sp>
      <p:sp>
        <p:nvSpPr>
          <p:cNvPr id="59" name="Rectangle 130">
            <a:extLst>
              <a:ext uri="{FF2B5EF4-FFF2-40B4-BE49-F238E27FC236}">
                <a16:creationId xmlns:a16="http://schemas.microsoft.com/office/drawing/2014/main" id="{E2CCF507-5335-4F4C-8814-8AD2AC28FEF1}"/>
              </a:ext>
            </a:extLst>
          </p:cNvPr>
          <p:cNvSpPr>
            <a:spLocks noChangeArrowheads="1"/>
          </p:cNvSpPr>
          <p:nvPr/>
        </p:nvSpPr>
        <p:spPr bwMode="auto">
          <a:xfrm rot="21315785">
            <a:off x="7300531" y="5808266"/>
            <a:ext cx="1870075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un deg wyth</a:t>
            </a:r>
          </a:p>
        </p:txBody>
      </p:sp>
      <p:sp>
        <p:nvSpPr>
          <p:cNvPr id="60" name="Rectangle 131">
            <a:extLst>
              <a:ext uri="{FF2B5EF4-FFF2-40B4-BE49-F238E27FC236}">
                <a16:creationId xmlns:a16="http://schemas.microsoft.com/office/drawing/2014/main" id="{A2F00CD3-95B3-410A-B32B-5BE41A78F011}"/>
              </a:ext>
            </a:extLst>
          </p:cNvPr>
          <p:cNvSpPr>
            <a:spLocks noChangeArrowheads="1"/>
          </p:cNvSpPr>
          <p:nvPr/>
        </p:nvSpPr>
        <p:spPr bwMode="auto">
          <a:xfrm rot="356812">
            <a:off x="9325349" y="3059182"/>
            <a:ext cx="1331912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000">
                <a:latin typeface="Comic Sans MS" panose="030F0702030302020204" pitchFamily="66" charset="0"/>
              </a:rPr>
              <a:t>dau ddeg</a:t>
            </a:r>
          </a:p>
        </p:txBody>
      </p:sp>
      <p:sp>
        <p:nvSpPr>
          <p:cNvPr id="61" name="Rectangle 132">
            <a:extLst>
              <a:ext uri="{FF2B5EF4-FFF2-40B4-BE49-F238E27FC236}">
                <a16:creationId xmlns:a16="http://schemas.microsoft.com/office/drawing/2014/main" id="{BDBD0345-9894-4253-B7DB-0E4A5555B60C}"/>
              </a:ext>
            </a:extLst>
          </p:cNvPr>
          <p:cNvSpPr>
            <a:spLocks noChangeArrowheads="1"/>
          </p:cNvSpPr>
          <p:nvPr/>
        </p:nvSpPr>
        <p:spPr bwMode="auto">
          <a:xfrm rot="21315785">
            <a:off x="10378425" y="4117618"/>
            <a:ext cx="1403350" cy="612775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82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pedwar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CDF7B9-FF6F-4B1C-9D47-45A80D0B436E}"/>
              </a:ext>
            </a:extLst>
          </p:cNvPr>
          <p:cNvSpPr/>
          <p:nvPr/>
        </p:nvSpPr>
        <p:spPr>
          <a:xfrm>
            <a:off x="3142503" y="1702060"/>
            <a:ext cx="59070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Answer the following sums in </a:t>
            </a:r>
            <a:r>
              <a:rPr lang="en-US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Cymraeg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1400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2809</TotalTime>
  <Words>268</Words>
  <Application>Microsoft Office PowerPoint</Application>
  <PresentationFormat>Widescreen</PresentationFormat>
  <Paragraphs>113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Adobe Arabic</vt:lpstr>
      <vt:lpstr>Arial</vt:lpstr>
      <vt:lpstr>Calibri</vt:lpstr>
      <vt:lpstr>Calibri Light</vt:lpstr>
      <vt:lpstr>Comic Sans MS</vt:lpstr>
      <vt:lpstr>Kristen ITC</vt:lpstr>
      <vt:lpstr>Times New Roman</vt:lpstr>
      <vt:lpstr>YouTube Sans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Angela Gregory (Staff)</dc:creator>
  <cp:lastModifiedBy>Gwydion Williams (Staff)</cp:lastModifiedBy>
  <cp:revision>102</cp:revision>
  <dcterms:created xsi:type="dcterms:W3CDTF">2021-05-19T17:57:41Z</dcterms:created>
  <dcterms:modified xsi:type="dcterms:W3CDTF">2023-04-21T11:36:46Z</dcterms:modified>
</cp:coreProperties>
</file>